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355" r:id="rId3"/>
    <p:sldId id="305" r:id="rId4"/>
    <p:sldId id="357" r:id="rId5"/>
    <p:sldId id="358" r:id="rId6"/>
    <p:sldId id="356" r:id="rId7"/>
    <p:sldId id="359" r:id="rId8"/>
    <p:sldId id="364" r:id="rId9"/>
    <p:sldId id="360" r:id="rId10"/>
    <p:sldId id="361" r:id="rId11"/>
    <p:sldId id="362" r:id="rId12"/>
    <p:sldId id="363" r:id="rId13"/>
    <p:sldId id="337" r:id="rId14"/>
    <p:sldId id="3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Основой</a:t>
            </a:r>
            <a:r>
              <a:rPr lang="ru-RU" baseline="0" dirty="0"/>
              <a:t> для создания современной цифровой образовательной среды школы на базе решений 1С является программа 1С:Образование 5. Школа и интерактивные учебные пособия 1С:Школа.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4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video/master-class-webinar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brazovanie.1c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-obr-college-dist-gpt-msk.1c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nline-obr-college-dist-gpt-msk.1c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quick-sta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xgenerate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culator888.ru/generator-parole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Быстрый старт: как подготовить систему «1С:Образование 5. Школа» к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2A9A4-D533-455B-883E-65CFB73D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0" dirty="0">
                <a:solidFill>
                  <a:srgbClr val="FF0000"/>
                </a:solidFill>
              </a:rPr>
              <a:t>Шаг 3. Создание списка учебных дисциплин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26794-A37C-459E-93F0-625F5548B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2550"/>
            <a:ext cx="4141304" cy="4824413"/>
          </a:xfrm>
        </p:spPr>
        <p:txBody>
          <a:bodyPr/>
          <a:lstStyle/>
          <a:p>
            <a:r>
              <a:rPr lang="ru-RU" dirty="0"/>
              <a:t>Перечень общеобразовательных дисциплин можно задать из списка</a:t>
            </a:r>
          </a:p>
          <a:p>
            <a:r>
              <a:rPr lang="ru-RU" dirty="0"/>
              <a:t>Перечень </a:t>
            </a:r>
            <a:r>
              <a:rPr lang="ru-RU" dirty="0" err="1"/>
              <a:t>спецдисциплин</a:t>
            </a:r>
            <a:r>
              <a:rPr lang="ru-RU" dirty="0"/>
              <a:t> можно создать вручную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DB8A4-5838-49C7-8970-3D3D68B3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4565D4-EBF7-4D7B-98F5-8038AEA4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08" y="959127"/>
            <a:ext cx="5069192" cy="2209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9347D3-75BB-4ADB-A633-D5E186CA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860" y="2377230"/>
            <a:ext cx="3142311" cy="43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686F2-71FD-4641-A6DC-6EB7A3EA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solidFill>
                  <a:srgbClr val="FF0000"/>
                </a:solidFill>
              </a:rPr>
              <a:t>Шаг 4. Создание журнальных страниц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40593-6BBB-476F-9F18-1FEDD2F9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701748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Важно!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Создавать подгруппы по предметам внутри класса и журнальные страницы своего класса может классный руководитель (куратор группы)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14E1E5-3CFD-4E95-A00E-C21734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656BA-F1E9-4C7D-8D06-3722240F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32" y="2879241"/>
            <a:ext cx="5731152" cy="28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A2292-9320-4113-B929-FB542D51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0" dirty="0">
                <a:solidFill>
                  <a:srgbClr val="FF0000"/>
                </a:solidFill>
              </a:rPr>
              <a:t>Шаг 5. Создание колонок журнальных страниц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60DE6-B58F-41D7-8412-F458020E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2550"/>
            <a:ext cx="52578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Заполнить журнальную страницу колонками можно:</a:t>
            </a:r>
          </a:p>
          <a:p>
            <a:r>
              <a:rPr lang="ru-RU" dirty="0"/>
              <a:t>Вручную</a:t>
            </a:r>
          </a:p>
          <a:p>
            <a:r>
              <a:rPr lang="ru-RU" dirty="0"/>
              <a:t>Автоматически из КТП в формате </a:t>
            </a:r>
            <a:r>
              <a:rPr lang="en-US" dirty="0"/>
              <a:t>Microsoft Excel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EF22AB-53A6-4775-8B64-CA0836CE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A350D-B931-4157-AA62-08E4604B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3952875"/>
            <a:ext cx="6972300" cy="2486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552413-F673-4739-8299-75931EC3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404" y="1616869"/>
            <a:ext cx="4619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Печатные и видеоматериалы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352550"/>
            <a:ext cx="6791325" cy="4824413"/>
          </a:xfrm>
        </p:spPr>
        <p:txBody>
          <a:bodyPr/>
          <a:lstStyle/>
          <a:p>
            <a:r>
              <a:rPr lang="ru-RU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Видеозаписи обучающих вебинаров и мастер-классов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http://obrazovanie.1c.ru/video/master-class-webinar/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14902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6275-07BA-4C26-9F9B-88E73270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07" y="3309115"/>
            <a:ext cx="4369185" cy="32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482650" y="1244302"/>
            <a:ext cx="668540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«1С:Образование 5. Школа» – отлаженная за годы разработки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использования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(2006-201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программная платформа для электронного обучения.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мировых SCORM,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QTI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отраслевых стандартов разработки ресурсов и учебных курсов.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Более 60 комплектов готовых электронных учебных пособий «1С:Школа».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Специализированные инструменты для создания авторских электронных образовательных ресурсов и курсов.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Обмен данными с решениями для автоматизации административно-хозяйственной деятельности школы и электронными дневниками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открытый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API)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Система методической поддержки внедрения и использования в организациях общего образования.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763764" y="336312"/>
            <a:ext cx="612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kern="0" dirty="0">
                <a:solidFill>
                  <a:srgbClr val="FF0000"/>
                </a:solidFill>
                <a:latin typeface="+mj-lt"/>
              </a:rPr>
              <a:t>1С:Образование 5. Школа </a:t>
            </a:r>
            <a:br>
              <a:rPr lang="ru-RU" altLang="ru-RU" sz="3600" b="1" kern="0" dirty="0">
                <a:solidFill>
                  <a:srgbClr val="FF0000"/>
                </a:solidFill>
                <a:latin typeface="+mj-lt"/>
              </a:rPr>
            </a:br>
            <a:endParaRPr lang="ru-RU" altLang="ru-RU" sz="3600" b="1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52" name="Picture 17" descr="1С:Образование 5.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80" y="1244302"/>
            <a:ext cx="2999422" cy="41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5940" y="5733256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utura PT Demi" panose="020B0604020202020204" charset="0"/>
                <a:hlinkClick r:id="rId4"/>
              </a:rPr>
              <a:t>http://obrazovanie.1c.ru/</a:t>
            </a:r>
            <a:r>
              <a:rPr lang="ru-RU" dirty="0">
                <a:latin typeface="Futura PT Demi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462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kern="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05322-893E-49AF-8C63-E3741995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834" y="152400"/>
            <a:ext cx="9693965" cy="938213"/>
          </a:xfrm>
        </p:spPr>
        <p:txBody>
          <a:bodyPr>
            <a:normAutofit/>
          </a:bodyPr>
          <a:lstStyle/>
          <a:p>
            <a:r>
              <a:rPr lang="ru-RU" sz="3600" kern="0" dirty="0">
                <a:solidFill>
                  <a:srgbClr val="FF0000"/>
                </a:solidFill>
              </a:rPr>
              <a:t>Первый вход в систему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A9145-B147-4CA9-90C3-AFDA3EF8C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311275"/>
            <a:ext cx="6218583" cy="48244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Адрес сервиса: </a:t>
            </a:r>
          </a:p>
          <a:p>
            <a:pPr lvl="1"/>
            <a:r>
              <a:rPr lang="ru-RU" dirty="0">
                <a:hlinkClick r:id="rId2"/>
              </a:rPr>
              <a:t>https://online-obr-college-dist-gpt-msk.1c.ru/</a:t>
            </a:r>
            <a:r>
              <a:rPr lang="ru-RU" dirty="0"/>
              <a:t>   </a:t>
            </a:r>
          </a:p>
          <a:p>
            <a:pPr lvl="1"/>
            <a:r>
              <a:rPr lang="ru-RU" dirty="0">
                <a:hlinkClick r:id="rId2"/>
              </a:rPr>
              <a:t>https://online-obr-</a:t>
            </a:r>
            <a:r>
              <a:rPr lang="en-US" dirty="0">
                <a:hlinkClick r:id="rId2"/>
              </a:rPr>
              <a:t>school</a:t>
            </a:r>
            <a:r>
              <a:rPr lang="ru-RU" dirty="0">
                <a:hlinkClick r:id="rId2"/>
              </a:rPr>
              <a:t>-dist-gpt-msk.1c.ru/</a:t>
            </a:r>
            <a:r>
              <a:rPr lang="ru-RU" dirty="0"/>
              <a:t>   </a:t>
            </a:r>
          </a:p>
          <a:p>
            <a:pPr lvl="1"/>
            <a:endParaRPr lang="ru-RU" dirty="0"/>
          </a:p>
          <a:p>
            <a:r>
              <a:rPr lang="ru-RU" dirty="0"/>
              <a:t>Название вашей базы данных: </a:t>
            </a:r>
            <a:br>
              <a:rPr lang="ru-RU" dirty="0"/>
            </a:br>
            <a:r>
              <a:rPr lang="ru-RU" dirty="0"/>
              <a:t>Город – название ОО</a:t>
            </a:r>
          </a:p>
          <a:p>
            <a:r>
              <a:rPr lang="ru-RU" dirty="0"/>
              <a:t>Прямая ссылка на БД или </a:t>
            </a:r>
            <a:r>
              <a:rPr lang="en-US" dirty="0"/>
              <a:t>id </a:t>
            </a:r>
            <a:r>
              <a:rPr lang="ru-RU" dirty="0"/>
              <a:t>базы данных</a:t>
            </a:r>
          </a:p>
          <a:p>
            <a:r>
              <a:rPr lang="ru-RU" dirty="0"/>
              <a:t>Пароль Администратора колледжа (школы): 12345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343B54-04B8-48BC-81C9-B79258A8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353D3-1E6A-4E42-8264-86E8CE11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39" y="2065993"/>
            <a:ext cx="5342935" cy="30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0E51E-D449-46CE-98A8-7B6E1536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kern="0" dirty="0">
                <a:solidFill>
                  <a:srgbClr val="FF0000"/>
                </a:solidFill>
              </a:rPr>
              <a:t>Как создать прямую ссылку на базу данных по </a:t>
            </a:r>
            <a:r>
              <a:rPr lang="en-US" sz="3600" kern="0" dirty="0">
                <a:solidFill>
                  <a:srgbClr val="FF0000"/>
                </a:solidFill>
              </a:rPr>
              <a:t>id</a:t>
            </a:r>
            <a:endParaRPr lang="ru-RU" sz="3600" kern="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4EDB7-B7AE-42A9-B564-6CB7D977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950226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Адрес сервера: </a:t>
            </a:r>
            <a:r>
              <a:rPr lang="ru-RU" dirty="0">
                <a:hlinkClick r:id="rId2"/>
              </a:rPr>
              <a:t>https://online-obr-college-dist-gpt-msk.1c.ru/</a:t>
            </a:r>
            <a:r>
              <a:rPr lang="ru-RU" dirty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Id </a:t>
            </a:r>
            <a:r>
              <a:rPr lang="ru-RU" dirty="0"/>
              <a:t>базы данных: </a:t>
            </a:r>
            <a:r>
              <a:rPr lang="en-US" dirty="0" err="1">
                <a:solidFill>
                  <a:srgbClr val="FF0000"/>
                </a:solidFill>
              </a:rPr>
              <a:t>sankt_peterburg_spgbpoumkiv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ru-RU" dirty="0" err="1"/>
              <a:t>сылка</a:t>
            </a:r>
            <a:r>
              <a:rPr lang="ru-RU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425B93"/>
                </a:solidFill>
              </a:rPr>
              <a:t>https://online-obr-college-dist-gpt-msk.1c.ru</a:t>
            </a:r>
            <a:r>
              <a:rPr lang="en-US" dirty="0"/>
              <a:t>/library.html?db_name=</a:t>
            </a:r>
            <a:r>
              <a:rPr lang="en-US" dirty="0">
                <a:solidFill>
                  <a:srgbClr val="FF0000"/>
                </a:solidFill>
              </a:rPr>
              <a:t>sankt_peterburg_spgbpoumkiv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E4A46-D53A-4355-BA1F-E94CBA09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05DEF8-106C-4D1C-8A2C-53B9CA1F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49" y="1904586"/>
            <a:ext cx="5519430" cy="30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A36D-FC59-4FB5-B820-231873BC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2" y="234950"/>
            <a:ext cx="9674087" cy="93821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3600" kern="0" dirty="0">
                <a:solidFill>
                  <a:srgbClr val="FF0000"/>
                </a:solidFill>
              </a:rPr>
              <a:t>Быстрый старт за 5 шагов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E9D08-CC92-4D34-8433-A4FFF58C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63" y="1332671"/>
            <a:ext cx="5257800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Шаг 1.</a:t>
            </a:r>
            <a:r>
              <a:rPr lang="ru-RU" sz="2400" dirty="0"/>
              <a:t> Загрузка списков пользователей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Шаг 2.</a:t>
            </a:r>
            <a:r>
              <a:rPr lang="ru-RU" sz="2400" dirty="0"/>
              <a:t> Создание учебных периодов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Шаг 3. </a:t>
            </a:r>
            <a:r>
              <a:rPr lang="ru-RU" sz="2400" dirty="0"/>
              <a:t>Создание списка учебных предметов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Шаг 4. </a:t>
            </a:r>
            <a:r>
              <a:rPr lang="ru-RU" sz="2400" dirty="0"/>
              <a:t>Создание журнальных страниц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Шаг 5.</a:t>
            </a:r>
            <a:r>
              <a:rPr lang="ru-RU" sz="2400" dirty="0"/>
              <a:t> Создание колонок журнальных страниц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3BFF1-87D4-45CE-9413-7400FA03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5FCD5-2EE6-476B-B56F-E85CFC06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63" y="1704975"/>
            <a:ext cx="6521651" cy="34480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F26B2E-786F-4A02-8D93-3F28DA5CE2D4}"/>
              </a:ext>
            </a:extLst>
          </p:cNvPr>
          <p:cNvSpPr/>
          <p:nvPr/>
        </p:nvSpPr>
        <p:spPr>
          <a:xfrm>
            <a:off x="6471599" y="5525329"/>
            <a:ext cx="473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http://obrazovanie.1c.ru/education/quick-start/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04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7647-14DF-4804-81F7-C701986B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kern="0" dirty="0">
                <a:solidFill>
                  <a:srgbClr val="FF0000"/>
                </a:solidFill>
              </a:rPr>
              <a:t>Шаг 1. Заполнение шаблона для загрузки списка пользователей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FF8EF2-6670-4C6A-A074-38F94043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56DDB-3CAB-4EC2-A8A3-2FAF8BA2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0" y="1145478"/>
            <a:ext cx="8362120" cy="2752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4FA06-5656-4C09-B4D5-8686F1FE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287" y="3898009"/>
            <a:ext cx="6524625" cy="29051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7DD130-3F28-4118-816B-237AB4F28492}"/>
              </a:ext>
            </a:extLst>
          </p:cNvPr>
          <p:cNvSpPr/>
          <p:nvPr/>
        </p:nvSpPr>
        <p:spPr>
          <a:xfrm>
            <a:off x="380734" y="3952874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</a:rPr>
              <a:t>Шаблон для колледжа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3809FE-BA90-4A30-A3F4-E01D066F38A8}"/>
              </a:ext>
            </a:extLst>
          </p:cNvPr>
          <p:cNvSpPr/>
          <p:nvPr/>
        </p:nvSpPr>
        <p:spPr>
          <a:xfrm>
            <a:off x="9525870" y="3364288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</a:rPr>
              <a:t>Шаблон для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7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AC2D-59F7-4AC1-BCF7-861CC37B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kern="0" dirty="0">
                <a:solidFill>
                  <a:srgbClr val="FF0000"/>
                </a:solidFill>
              </a:rPr>
              <a:t>Настройка аутентификации пользователей по логину и паролю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75545-B352-4B7F-A46E-3D1A10D3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9" y="1352550"/>
            <a:ext cx="5811078" cy="2275233"/>
          </a:xfrm>
        </p:spPr>
        <p:txBody>
          <a:bodyPr/>
          <a:lstStyle/>
          <a:p>
            <a:r>
              <a:rPr lang="ru-RU" dirty="0"/>
              <a:t>Логин Администратора школы (колледжа) во всех базах –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ru-RU" dirty="0"/>
              <a:t>Пароль Администратора школы (колледжа) во всех базах – тот, который указан в письме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1BD253-2AB4-482F-A9ED-8D6C236E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7A93A5-25C4-484B-852C-F82C009F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860" y="1703263"/>
            <a:ext cx="5742365" cy="345147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C0FDF7E-AC0E-4549-9092-7FB37C41E52F}"/>
              </a:ext>
            </a:extLst>
          </p:cNvPr>
          <p:cNvSpPr txBox="1">
            <a:spLocks/>
          </p:cNvSpPr>
          <p:nvPr/>
        </p:nvSpPr>
        <p:spPr>
          <a:xfrm>
            <a:off x="509349" y="4296416"/>
            <a:ext cx="5068956" cy="17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Онлайн генераторы паролей: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hlinkClick r:id="rId3"/>
              </a:rPr>
              <a:t>https://xgenerate.com/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hlinkClick r:id="rId4"/>
              </a:rPr>
              <a:t>https://calculator888.ru/generator-parolej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43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6633B-C46E-4F45-8288-CF923DA4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solidFill>
                  <a:srgbClr val="FF0000"/>
                </a:solidFill>
              </a:rPr>
              <a:t>Шаг 2. Создание учебных периодов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B4623-F532-4985-9F91-4F6FB82B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2550"/>
            <a:ext cx="544333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рамках одного учебного года возможно одновременное создание четвертей, триместров и полугодий (семестров)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BFF36-EED0-409B-936B-3B6CB8EA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C22396-99D0-4EB0-9C47-3EEBD955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52" y="1193524"/>
            <a:ext cx="4493021" cy="29312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BAC2E2-259C-4C3E-B013-079106B94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58" y="3646695"/>
            <a:ext cx="4148503" cy="27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9243</TotalTime>
  <Words>579</Words>
  <Application>Microsoft Office PowerPoint</Application>
  <PresentationFormat>Широкоэкранный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Futura PT Demi</vt:lpstr>
      <vt:lpstr>Тема Office</vt:lpstr>
      <vt:lpstr>Быстрый старт: как подготовить систему «1С:Образование 5. Школа» к работе</vt:lpstr>
      <vt:lpstr>Презентация PowerPoint</vt:lpstr>
      <vt:lpstr>1С:Образование 5. Школа: основные возможности для дистанционного обучения</vt:lpstr>
      <vt:lpstr>Первый вход в систему</vt:lpstr>
      <vt:lpstr>Как создать прямую ссылку на базу данных по id</vt:lpstr>
      <vt:lpstr>Быстрый старт за 5 шагов </vt:lpstr>
      <vt:lpstr>Шаг 1. Заполнение шаблона для загрузки списка пользователей</vt:lpstr>
      <vt:lpstr>Настройка аутентификации пользователей по логину и паролю</vt:lpstr>
      <vt:lpstr>Шаг 2. Создание учебных периодов</vt:lpstr>
      <vt:lpstr>Шаг 3. Создание списка учебных дисциплин</vt:lpstr>
      <vt:lpstr>Шаг 4. Создание журнальных страниц </vt:lpstr>
      <vt:lpstr>Шаг 5. Создание колонок журнальных страниц </vt:lpstr>
      <vt:lpstr>Печатные и видеоматериалы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181</cp:revision>
  <dcterms:created xsi:type="dcterms:W3CDTF">2018-08-08T13:50:28Z</dcterms:created>
  <dcterms:modified xsi:type="dcterms:W3CDTF">2020-03-31T07:21:02Z</dcterms:modified>
</cp:coreProperties>
</file>